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71" r:id="rId3"/>
    <p:sldId id="294" r:id="rId4"/>
    <p:sldId id="361" r:id="rId5"/>
    <p:sldId id="370" r:id="rId6"/>
    <p:sldId id="276" r:id="rId7"/>
    <p:sldId id="332" r:id="rId8"/>
    <p:sldId id="330" r:id="rId9"/>
    <p:sldId id="336" r:id="rId10"/>
    <p:sldId id="355" r:id="rId11"/>
    <p:sldId id="356" r:id="rId12"/>
    <p:sldId id="357" r:id="rId13"/>
    <p:sldId id="275" r:id="rId14"/>
    <p:sldId id="290" r:id="rId15"/>
    <p:sldId id="350" r:id="rId16"/>
    <p:sldId id="287" r:id="rId17"/>
    <p:sldId id="329" r:id="rId18"/>
    <p:sldId id="372" r:id="rId19"/>
    <p:sldId id="373" r:id="rId20"/>
    <p:sldId id="374" r:id="rId21"/>
    <p:sldId id="375" r:id="rId22"/>
    <p:sldId id="376" r:id="rId23"/>
    <p:sldId id="337" r:id="rId24"/>
    <p:sldId id="303" r:id="rId25"/>
    <p:sldId id="305" r:id="rId26"/>
    <p:sldId id="351" r:id="rId27"/>
    <p:sldId id="352" r:id="rId28"/>
    <p:sldId id="343" r:id="rId29"/>
    <p:sldId id="306" r:id="rId30"/>
    <p:sldId id="307" r:id="rId31"/>
    <p:sldId id="341" r:id="rId32"/>
    <p:sldId id="344" r:id="rId33"/>
    <p:sldId id="342" r:id="rId34"/>
    <p:sldId id="309" r:id="rId35"/>
    <p:sldId id="308" r:id="rId36"/>
    <p:sldId id="345" r:id="rId37"/>
    <p:sldId id="377" r:id="rId38"/>
    <p:sldId id="310" r:id="rId39"/>
    <p:sldId id="326" r:id="rId40"/>
    <p:sldId id="322" r:id="rId41"/>
    <p:sldId id="333" r:id="rId42"/>
    <p:sldId id="35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elchau, Monica" initials="PM" lastIdx="5" clrIdx="0">
    <p:extLst>
      <p:ext uri="{19B8F6BF-5375-455C-9EA6-DF929625EA0E}">
        <p15:presenceInfo xmlns:p15="http://schemas.microsoft.com/office/powerpoint/2012/main" userId="fb9110b2-633e-4505-8c1e-3febc1a62c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6" autoAdjust="0"/>
    <p:restoredTop sz="88200" autoAdjust="0"/>
  </p:normalViewPr>
  <p:slideViewPr>
    <p:cSldViewPr snapToGrid="0" snapToObjects="1">
      <p:cViewPr varScale="1">
        <p:scale>
          <a:sx n="96" d="100"/>
          <a:sy n="96" d="100"/>
        </p:scale>
        <p:origin x="1488" y="160"/>
      </p:cViewPr>
      <p:guideLst>
        <p:guide orient="horz" pos="367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7T08:50:03.651" idx="5">
    <p:pos x="10" y="10"/>
    <p:text>make this into a figure? 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B3E9-2573-9940-8CF0-3B9013F5B681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B0A1-6F90-BC40-891D-3ACBB1BE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2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B0A1-6F90-BC40-891D-3ACBB1BEDB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9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AA79-1F46-BB47-993C-59EFBF376F58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0E78-7D59-0B43-A5C2-F499FEE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webapp/blas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webapp/clustal/" TargetMode="External"/><Relationship Id="rId2" Type="http://schemas.openxmlformats.org/officeDocument/2006/relationships/hyperlink" Target="https://i5k.nal.usda.gov/webapp/hmm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ollo.nal.usda.gov/apollo/3068161/jbrowse/index.html" TargetMode="External"/><Relationship Id="rId2" Type="http://schemas.openxmlformats.org/officeDocument/2006/relationships/hyperlink" Target="https://i5k.nal.usda.gov/Eurytemora_affi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niprot.org/uniprot/P20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rotein/EFX80236.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training/webapp/bla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ollo.nal.usda.gov/apollo/3068161/jbrowse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training/webapp/blas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nicaMunozTorres/apollo-workshop-at-ksu-2015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slideshare.net/MonicaMunozTorres/present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nomecuration.github.io/genometrain/d-feature-curation-crossing/" TargetMode="External"/><Relationship Id="rId5" Type="http://schemas.openxmlformats.org/officeDocument/2006/relationships/hyperlink" Target="https://i5k.nal.usda.gov/manual-curation-example" TargetMode="External"/><Relationship Id="rId4" Type="http://schemas.openxmlformats.org/officeDocument/2006/relationships/hyperlink" Target="http://genomearchitect.org/users-guid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last.ncbi.nlm.nih.gov/Blast.cgi?PROGRAM=blastp&amp;PAGE_TYPE=BlastSearch&amp;LINK_LOC=blasthom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5k.nal.usda.gov/webapp/clustal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i5k-workspace-gene-and-protein-naming-guideline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niprot.org/docs/namepro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nicaMunozTorres/editing-functionality-apollo-worksh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5k.nal.usda.gov/data-management-policy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species" TargetMode="External"/><Relationship Id="rId2" Type="http://schemas.openxmlformats.org/officeDocument/2006/relationships/hyperlink" Target="https://i5k.nal.usda.gov/jbrowseapollo-trai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doi.org/10.1093/nar/gku98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contac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opher.Childers@usda.gov" TargetMode="External"/><Relationship Id="rId5" Type="http://schemas.openxmlformats.org/officeDocument/2006/relationships/hyperlink" Target="mailto:Monica.Poelchau@ars.usda.gov" TargetMode="External"/><Relationship Id="rId4" Type="http://schemas.openxmlformats.org/officeDocument/2006/relationships/hyperlink" Target="mailto:i5k@ars.usd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nicaMunozTorres/apollo-workshop-at-ksu-20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Using Apollo at the i5k </a:t>
            </a:r>
            <a:r>
              <a:rPr lang="en-US" dirty="0" err="1"/>
              <a:t>Workspace@NAL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Childers, USDA-ARS NAL</a:t>
            </a:r>
          </a:p>
          <a:p>
            <a:r>
              <a:rPr lang="en-US"/>
              <a:t>February 18</a:t>
            </a:r>
            <a:r>
              <a:rPr lang="en-US" baseline="30000"/>
              <a:t>th</a:t>
            </a:r>
            <a:r>
              <a:rPr lang="en-US"/>
              <a:t>, 2020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85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3A4AA28-E504-E74F-A2BC-D6D1C3670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400" y="1486192"/>
            <a:ext cx="7184365" cy="28872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JBrowse</a:t>
            </a:r>
            <a:r>
              <a:rPr lang="en-US" sz="3200" dirty="0"/>
              <a:t> and Apollo2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7" name="Rectangle 6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527990" y="568764"/>
            <a:ext cx="1081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Apollo2 Track selector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60" y="2529450"/>
            <a:ext cx="1423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User-created annotations track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21956" y="2164169"/>
            <a:ext cx="729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Log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500" y="797274"/>
            <a:ext cx="1201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File: Add your own files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4673" y="512837"/>
            <a:ext cx="1294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View: Change coloring scheme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1316" y="659839"/>
            <a:ext cx="1049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Tools: Search using BLAT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97" y="3347670"/>
            <a:ext cx="1120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Find information about tracks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4392" y="600802"/>
            <a:ext cx="1201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Locate where you are on the scaffold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14964" y="622916"/>
            <a:ext cx="1201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Search for a gene or location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30" y="1902559"/>
            <a:ext cx="78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Zoom in/out</a:t>
            </a:r>
          </a:p>
        </p:txBody>
      </p:sp>
      <p:cxnSp>
        <p:nvCxnSpPr>
          <p:cNvPr id="24" name="Straight Arrow Connector 23"/>
          <p:cNvCxnSpPr>
            <a:cxnSpLocks/>
            <a:stCxn id="14" idx="2"/>
          </p:cNvCxnSpPr>
          <p:nvPr/>
        </p:nvCxnSpPr>
        <p:spPr>
          <a:xfrm>
            <a:off x="1096476" y="1320494"/>
            <a:ext cx="772876" cy="9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5" idx="2"/>
          </p:cNvCxnSpPr>
          <p:nvPr/>
        </p:nvCxnSpPr>
        <p:spPr>
          <a:xfrm flipH="1">
            <a:off x="2254734" y="1251501"/>
            <a:ext cx="97032" cy="23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2567364" y="1307496"/>
            <a:ext cx="567516" cy="178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8" idx="2"/>
          </p:cNvCxnSpPr>
          <p:nvPr/>
        </p:nvCxnSpPr>
        <p:spPr>
          <a:xfrm flipH="1">
            <a:off x="3664314" y="1339466"/>
            <a:ext cx="521054" cy="293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19" idx="2"/>
          </p:cNvCxnSpPr>
          <p:nvPr/>
        </p:nvCxnSpPr>
        <p:spPr>
          <a:xfrm flipH="1">
            <a:off x="4492341" y="1361580"/>
            <a:ext cx="1223599" cy="431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 flipV="1">
            <a:off x="8071945" y="1577113"/>
            <a:ext cx="354289" cy="507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stCxn id="28" idx="1"/>
          </p:cNvCxnSpPr>
          <p:nvPr/>
        </p:nvCxnSpPr>
        <p:spPr>
          <a:xfrm flipV="1">
            <a:off x="998400" y="2195429"/>
            <a:ext cx="1083452" cy="734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10" idx="2"/>
          </p:cNvCxnSpPr>
          <p:nvPr/>
        </p:nvCxnSpPr>
        <p:spPr>
          <a:xfrm flipH="1">
            <a:off x="6394348" y="1307428"/>
            <a:ext cx="674392" cy="396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998400" y="3717002"/>
            <a:ext cx="1083452" cy="103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672662" y="1864597"/>
            <a:ext cx="1894702" cy="308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22935" y="453621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JBrowse</a:t>
            </a:r>
            <a:r>
              <a:rPr lang="en-US" sz="2000" dirty="0"/>
              <a:t> is a web- based genome browser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Visualize features that are mapped to a genome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These features are displayed as tracks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Many different types of data may be displayed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59704" y="452912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Apollo adds editing functions to </a:t>
            </a:r>
            <a:r>
              <a:rPr lang="en-US" sz="2000" dirty="0" err="1"/>
              <a:t>JBrowse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Manual gene curation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Changes automatically saved back to server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Edits are visible to other annotators in real-time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Editing history is tracked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D573B2-F2AF-174D-882B-A196951E5D6D}"/>
              </a:ext>
            </a:extLst>
          </p:cNvPr>
          <p:cNvSpPr/>
          <p:nvPr/>
        </p:nvSpPr>
        <p:spPr>
          <a:xfrm>
            <a:off x="7697768" y="498805"/>
            <a:ext cx="1081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Revert to ‘old’ track selector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73DD773-A140-5A4D-A140-AA048D673F78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7676084" y="1237469"/>
            <a:ext cx="562434" cy="577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P spid="13" grpId="0"/>
      <p:bldP spid="14" grpId="0"/>
      <p:bldP spid="15" grpId="0"/>
      <p:bldP spid="16" grpId="0"/>
      <p:bldP spid="17" grpId="1"/>
      <p:bldP spid="18" grpId="0"/>
      <p:bldP spid="19" grpId="0"/>
      <p:bldP spid="20" grpId="0"/>
      <p:bldP spid="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253D35-BE40-AD4C-92C2-FDF6319E7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84856"/>
            <a:ext cx="6778843" cy="32808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Apollo2 – Annotations Panel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7" name="Rectangle 6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372777" y="2177930"/>
            <a:ext cx="143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View annotation overview</a:t>
            </a:r>
          </a:p>
        </p:txBody>
      </p:sp>
      <p:cxnSp>
        <p:nvCxnSpPr>
          <p:cNvPr id="43" name="Straight Arrow Connector 42"/>
          <p:cNvCxnSpPr>
            <a:cxnSpLocks/>
            <a:stCxn id="13" idx="1"/>
          </p:cNvCxnSpPr>
          <p:nvPr/>
        </p:nvCxnSpPr>
        <p:spPr>
          <a:xfrm flipH="1">
            <a:off x="5780690" y="2439540"/>
            <a:ext cx="1592087" cy="77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5D573B2-F2AF-174D-882B-A196951E5D6D}"/>
              </a:ext>
            </a:extLst>
          </p:cNvPr>
          <p:cNvSpPr/>
          <p:nvPr/>
        </p:nvSpPr>
        <p:spPr>
          <a:xfrm>
            <a:off x="7344735" y="738016"/>
            <a:ext cx="108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Annotations panel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73DD773-A140-5A4D-A140-AA048D673F78}"/>
              </a:ext>
            </a:extLst>
          </p:cNvPr>
          <p:cNvCxnSpPr>
            <a:cxnSpLocks/>
          </p:cNvCxnSpPr>
          <p:nvPr/>
        </p:nvCxnSpPr>
        <p:spPr>
          <a:xfrm flipH="1">
            <a:off x="4871702" y="985840"/>
            <a:ext cx="2501075" cy="314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EDCF5F9-14DE-8A4D-B301-2B7DE3F6A528}"/>
              </a:ext>
            </a:extLst>
          </p:cNvPr>
          <p:cNvSpPr/>
          <p:nvPr/>
        </p:nvSpPr>
        <p:spPr>
          <a:xfrm>
            <a:off x="7251908" y="3015439"/>
            <a:ext cx="1434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Click on arrow to jump to annotation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777A3F-8F2E-4947-B4D3-7EA24B7C5CDB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5108028" y="2725258"/>
            <a:ext cx="2143880" cy="659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F8AA62-AEEA-544E-B629-14147E96D28B}"/>
              </a:ext>
            </a:extLst>
          </p:cNvPr>
          <p:cNvSpPr/>
          <p:nvPr/>
        </p:nvSpPr>
        <p:spPr>
          <a:xfrm>
            <a:off x="7372777" y="1457973"/>
            <a:ext cx="143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Filter annotations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91EE0B-81C4-904A-A38F-0956C113BD61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6433912" y="1719583"/>
            <a:ext cx="9388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5EC78F3-BEA3-9748-95E6-4D9774C92571}"/>
              </a:ext>
            </a:extLst>
          </p:cNvPr>
          <p:cNvSpPr/>
          <p:nvPr/>
        </p:nvSpPr>
        <p:spPr>
          <a:xfrm>
            <a:off x="7427503" y="4774706"/>
            <a:ext cx="1434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Can modify individual features via ‘Coding’ Panel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BB9F2BE-7826-7546-9D57-D3208555F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741" y="4566858"/>
            <a:ext cx="3798574" cy="1602171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011CDF-7450-4241-B719-1013FF29139C}"/>
              </a:ext>
            </a:extLst>
          </p:cNvPr>
          <p:cNvCxnSpPr>
            <a:cxnSpLocks/>
          </p:cNvCxnSpPr>
          <p:nvPr/>
        </p:nvCxnSpPr>
        <p:spPr>
          <a:xfrm flipH="1">
            <a:off x="3967722" y="3275518"/>
            <a:ext cx="979583" cy="1353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6087E14-9AEF-C343-BAE1-B40533308C51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6576733" y="5251760"/>
            <a:ext cx="850770" cy="253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ACFD58C-A850-7D45-AA95-7307675759AE}"/>
              </a:ext>
            </a:extLst>
          </p:cNvPr>
          <p:cNvSpPr/>
          <p:nvPr/>
        </p:nvSpPr>
        <p:spPr>
          <a:xfrm>
            <a:off x="7277577" y="3779353"/>
            <a:ext cx="1530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View functional annotation details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C4F51A-7B0D-C248-A8DA-11A09995E5BA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754103"/>
            <a:ext cx="1818010" cy="20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40" grpId="0"/>
      <p:bldP spid="44" grpId="0"/>
      <p:bldP spid="4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E24330-CD34-2A44-8606-35B0FD42B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59180"/>
            <a:ext cx="6038193" cy="28963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Apollo2 – Ref Sequence Panel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7" name="Rectangle 6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710056" y="2083157"/>
            <a:ext cx="1976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Export sequences/annotation gff3</a:t>
            </a:r>
          </a:p>
        </p:txBody>
      </p:sp>
      <p:cxnSp>
        <p:nvCxnSpPr>
          <p:cNvPr id="43" name="Straight Arrow Connector 42"/>
          <p:cNvCxnSpPr>
            <a:cxnSpLocks/>
            <a:stCxn id="13" idx="1"/>
          </p:cNvCxnSpPr>
          <p:nvPr/>
        </p:nvCxnSpPr>
        <p:spPr>
          <a:xfrm flipH="1" flipV="1">
            <a:off x="4888527" y="2354317"/>
            <a:ext cx="1821529" cy="98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5D573B2-F2AF-174D-882B-A196951E5D6D}"/>
              </a:ext>
            </a:extLst>
          </p:cNvPr>
          <p:cNvSpPr/>
          <p:nvPr/>
        </p:nvSpPr>
        <p:spPr>
          <a:xfrm>
            <a:off x="7344735" y="738016"/>
            <a:ext cx="1081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Reference sequence panel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73DD773-A140-5A4D-A140-AA048D673F78}"/>
              </a:ext>
            </a:extLst>
          </p:cNvPr>
          <p:cNvCxnSpPr>
            <a:cxnSpLocks/>
          </p:cNvCxnSpPr>
          <p:nvPr/>
        </p:nvCxnSpPr>
        <p:spPr>
          <a:xfrm flipH="1">
            <a:off x="4888527" y="985840"/>
            <a:ext cx="2484251" cy="613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EDCF5F9-14DE-8A4D-B301-2B7DE3F6A528}"/>
              </a:ext>
            </a:extLst>
          </p:cNvPr>
          <p:cNvSpPr/>
          <p:nvPr/>
        </p:nvSpPr>
        <p:spPr>
          <a:xfrm>
            <a:off x="7251908" y="3015439"/>
            <a:ext cx="143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View reference sequence list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777A3F-8F2E-4947-B4D3-7EA24B7C5CDB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530786" y="3277049"/>
            <a:ext cx="1721122" cy="172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F8AA62-AEEA-544E-B629-14147E96D28B}"/>
              </a:ext>
            </a:extLst>
          </p:cNvPr>
          <p:cNvSpPr/>
          <p:nvPr/>
        </p:nvSpPr>
        <p:spPr>
          <a:xfrm>
            <a:off x="7372777" y="1457973"/>
            <a:ext cx="1434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Filter sequences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91EE0B-81C4-904A-A38F-0956C113BD61}"/>
              </a:ext>
            </a:extLst>
          </p:cNvPr>
          <p:cNvCxnSpPr>
            <a:cxnSpLocks/>
          </p:cNvCxnSpPr>
          <p:nvPr/>
        </p:nvCxnSpPr>
        <p:spPr>
          <a:xfrm flipH="1">
            <a:off x="5391807" y="1663576"/>
            <a:ext cx="1980970" cy="248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D61A80F-D121-2740-9E9F-D4124F9D2B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5" r="8900" b="22147"/>
          <a:stretch/>
        </p:blipFill>
        <p:spPr>
          <a:xfrm>
            <a:off x="3476296" y="4498236"/>
            <a:ext cx="3441340" cy="186016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990D84-3B8F-8741-8891-424E1C35611B}"/>
              </a:ext>
            </a:extLst>
          </p:cNvPr>
          <p:cNvCxnSpPr>
            <a:cxnSpLocks/>
          </p:cNvCxnSpPr>
          <p:nvPr/>
        </p:nvCxnSpPr>
        <p:spPr>
          <a:xfrm>
            <a:off x="4803228" y="2723649"/>
            <a:ext cx="0" cy="1723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40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i5k Workspace BLAST: one way to access Apollo</a:t>
            </a:r>
            <a:endParaRPr lang="en-US" sz="3600" dirty="0"/>
          </a:p>
        </p:txBody>
      </p:sp>
      <p:pic>
        <p:nvPicPr>
          <p:cNvPr id="6" name="Content Placeholder 5" descr="blast_input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7103" r="38165" b="2515"/>
          <a:stretch/>
        </p:blipFill>
        <p:spPr>
          <a:xfrm>
            <a:off x="2492460" y="1539176"/>
            <a:ext cx="3798273" cy="3950001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59934" y="5873400"/>
            <a:ext cx="8382000" cy="66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URL: </a:t>
            </a:r>
            <a:r>
              <a:rPr lang="en-US" dirty="0">
                <a:hlinkClick r:id="rId3"/>
              </a:rPr>
              <a:t>https://i5k.nal.usda.gov/webapp/blast/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8" name="Rectangle 7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587066" y="2836158"/>
            <a:ext cx="2099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BLAST against the genome assembly to view HSPs in </a:t>
            </a:r>
            <a:r>
              <a:rPr lang="en-US" dirty="0" err="1"/>
              <a:t>Jbrowse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5960533" y="2608926"/>
            <a:ext cx="626533" cy="827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19333" y="1962595"/>
            <a:ext cx="209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organism-specific database 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4572000" y="2285761"/>
            <a:ext cx="1947333" cy="110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51525" y="2189827"/>
            <a:ext cx="113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Select organism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82800" y="2564096"/>
            <a:ext cx="409660" cy="44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31958" y="3545418"/>
            <a:ext cx="1312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Paste or upload query sequence(s)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9821" y="4847908"/>
            <a:ext cx="148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Program is automatically selected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344294" y="4145583"/>
            <a:ext cx="331173" cy="237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 flipV="1">
            <a:off x="2492460" y="5236818"/>
            <a:ext cx="261494" cy="72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i5k Workspace BLAST: one way to access Apollo</a:t>
            </a:r>
            <a:endParaRPr lang="en-US" sz="3600" dirty="0"/>
          </a:p>
        </p:txBody>
      </p:sp>
      <p:pic>
        <p:nvPicPr>
          <p:cNvPr id="4" name="Content Placeholder 3" descr="blast-resul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16" b="-49616"/>
          <a:stretch>
            <a:fillRect/>
          </a:stretch>
        </p:blipFill>
        <p:spPr>
          <a:xfrm>
            <a:off x="219679" y="-128938"/>
            <a:ext cx="5546121" cy="6215406"/>
          </a:xfrm>
        </p:spPr>
      </p:pic>
      <p:grpSp>
        <p:nvGrpSpPr>
          <p:cNvPr id="12" name="Group 11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3" name="Rectangle 12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8333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4611" y="1831979"/>
            <a:ext cx="209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BLAST result page with 4 panels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831" y="4717502"/>
            <a:ext cx="1397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on blue </a:t>
            </a:r>
            <a:r>
              <a:rPr lang="en-US" dirty="0" err="1"/>
              <a:t>blastdb</a:t>
            </a:r>
            <a:r>
              <a:rPr lang="en-US" dirty="0"/>
              <a:t> icon next to your favorite HSP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457201" y="3606802"/>
            <a:ext cx="342515" cy="1110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44611" y="5466470"/>
            <a:ext cx="145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Blast results are displayed in Apollo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10921-F579-844C-82DD-06C7A6B4F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73418" y="3430775"/>
            <a:ext cx="5155766" cy="1817500"/>
          </a:xfrm>
        </p:spPr>
      </p:pic>
      <p:cxnSp>
        <p:nvCxnSpPr>
          <p:cNvPr id="34" name="Straight Arrow Connector 33"/>
          <p:cNvCxnSpPr>
            <a:stCxn id="17" idx="1"/>
          </p:cNvCxnSpPr>
          <p:nvPr/>
        </p:nvCxnSpPr>
        <p:spPr>
          <a:xfrm flipH="1">
            <a:off x="5765800" y="2155145"/>
            <a:ext cx="178811" cy="43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26" idx="0"/>
          </p:cNvCxnSpPr>
          <p:nvPr/>
        </p:nvCxnSpPr>
        <p:spPr>
          <a:xfrm flipV="1">
            <a:off x="6673208" y="4339525"/>
            <a:ext cx="169719" cy="1126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7B78BC-F1F6-964E-9E9C-E599D68AD5EF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251498" y="4618564"/>
            <a:ext cx="1421710" cy="847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HMMER and </a:t>
            </a:r>
            <a:r>
              <a:rPr lang="en-US" dirty="0" err="1"/>
              <a:t>Clustal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HMMER to detect remote protein homologs</a:t>
            </a:r>
          </a:p>
          <a:p>
            <a:r>
              <a:rPr lang="en-US" dirty="0">
                <a:hlinkClick r:id="rId2"/>
              </a:rPr>
              <a:t>https://i5k.nal.usda.gov/webapp/hmmer/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Clustal</a:t>
            </a:r>
            <a:r>
              <a:rPr lang="en-US" dirty="0"/>
              <a:t> to perform multiple sequence alignments</a:t>
            </a:r>
          </a:p>
          <a:p>
            <a:r>
              <a:rPr lang="en-US" dirty="0">
                <a:hlinkClick r:id="rId3"/>
              </a:rPr>
              <a:t>https://i5k.nal.usda.gov/webapp/clustal/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6" name="Rectangle 5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60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i5k Workspace BLAST results persist for one week</a:t>
            </a:r>
          </a:p>
          <a:p>
            <a:pPr lvl="1"/>
            <a:r>
              <a:rPr lang="en-US" dirty="0"/>
              <a:t>You can bookmark and share searches</a:t>
            </a:r>
          </a:p>
          <a:p>
            <a:pPr lvl="1"/>
            <a:r>
              <a:rPr lang="en-US" dirty="0"/>
              <a:t>BLAST HSPs are ‘</a:t>
            </a:r>
            <a:r>
              <a:rPr lang="en-US" dirty="0" err="1"/>
              <a:t>draggable</a:t>
            </a:r>
            <a:r>
              <a:rPr lang="en-US" dirty="0"/>
              <a:t>’ and can be used in annotations</a:t>
            </a:r>
          </a:p>
          <a:p>
            <a:r>
              <a:rPr lang="en-US" dirty="0" err="1"/>
              <a:t>Jbrowse</a:t>
            </a:r>
            <a:r>
              <a:rPr lang="en-US" dirty="0"/>
              <a:t>/Apollo URLs can be shared</a:t>
            </a:r>
          </a:p>
          <a:p>
            <a:pPr lvl="1"/>
            <a:r>
              <a:rPr lang="en-US" dirty="0"/>
              <a:t>Allow you to share the exact view (including active tracks) with others</a:t>
            </a:r>
          </a:p>
          <a:p>
            <a:pPr lvl="1"/>
            <a:r>
              <a:rPr lang="en-US" dirty="0"/>
              <a:t>Great for troubleshooting with collaborators</a:t>
            </a:r>
          </a:p>
          <a:p>
            <a:r>
              <a:rPr lang="en-US" dirty="0"/>
              <a:t>In Apollo “walk” feature boundaries</a:t>
            </a:r>
          </a:p>
          <a:p>
            <a:pPr lvl="1"/>
            <a:r>
              <a:rPr lang="en-US" dirty="0"/>
              <a:t>Square brackets walk exon boundaries: [ and ]</a:t>
            </a:r>
          </a:p>
          <a:p>
            <a:pPr lvl="1"/>
            <a:r>
              <a:rPr lang="en-US" dirty="0"/>
              <a:t>Curly brackets walk gene boundaries: { and }</a:t>
            </a:r>
          </a:p>
          <a:p>
            <a:r>
              <a:rPr lang="en-US" dirty="0"/>
              <a:t>In Apollo, you can pin tracks to the top</a:t>
            </a:r>
          </a:p>
          <a:p>
            <a:r>
              <a:rPr lang="en-US" dirty="0"/>
              <a:t>If you know the name or ID of the gene that you’d like to annotate, you can paste it into the search box in Apollo to navigate to 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1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annotation example: preparation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9" name="Rectangle 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42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Annotation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Phosphoenolpyruvate </a:t>
            </a:r>
            <a:r>
              <a:rPr lang="en-US" sz="2800" dirty="0" err="1"/>
              <a:t>carboxykinase</a:t>
            </a:r>
            <a:r>
              <a:rPr lang="en-US" sz="2800" dirty="0"/>
              <a:t> (</a:t>
            </a:r>
            <a:r>
              <a:rPr lang="en-US" sz="2800" dirty="0" err="1"/>
              <a:t>pepck</a:t>
            </a:r>
            <a:r>
              <a:rPr lang="en-US" sz="2800" dirty="0"/>
              <a:t>) in the copepod </a:t>
            </a:r>
            <a:r>
              <a:rPr lang="en-US" sz="2800" i="1" dirty="0" err="1"/>
              <a:t>Eurytemora</a:t>
            </a:r>
            <a:r>
              <a:rPr lang="en-US" sz="2800" i="1" dirty="0"/>
              <a:t> </a:t>
            </a:r>
            <a:r>
              <a:rPr lang="en-US" sz="2800" i="1" dirty="0" err="1"/>
              <a:t>affinis</a:t>
            </a:r>
            <a:endParaRPr lang="en-US" sz="2800" i="1" dirty="0"/>
          </a:p>
          <a:p>
            <a:r>
              <a:rPr lang="en-US" sz="2800" dirty="0" err="1"/>
              <a:t>Pepck</a:t>
            </a:r>
            <a:r>
              <a:rPr lang="en-US" sz="2800" dirty="0"/>
              <a:t> catalyzes the conversion of oxaloacetate (OAA) to phosphoenolpyruvate (PEP).</a:t>
            </a:r>
          </a:p>
          <a:p>
            <a:r>
              <a:rPr lang="en-US" sz="2800" dirty="0"/>
              <a:t>More information about the copepod: </a:t>
            </a:r>
            <a:r>
              <a:rPr lang="en-US" sz="2800" dirty="0">
                <a:hlinkClick r:id="rId2"/>
              </a:rPr>
              <a:t>https://i5k.nal.usda.gov/Eurytemora_affinis</a:t>
            </a:r>
            <a:r>
              <a:rPr lang="en-US" sz="2800" dirty="0"/>
              <a:t>  </a:t>
            </a:r>
          </a:p>
          <a:p>
            <a:r>
              <a:rPr lang="en-US" sz="2800" dirty="0"/>
              <a:t>Apollo URL (for training only): </a:t>
            </a:r>
            <a:r>
              <a:rPr lang="en-US" sz="2800" dirty="0">
                <a:hlinkClick r:id="rId3"/>
              </a:rPr>
              <a:t>https://apollo.nal.usda.gov/apollo/3068161/jbrowse/index.html</a:t>
            </a:r>
            <a:endParaRPr lang="en-US" sz="2800" dirty="0"/>
          </a:p>
          <a:p>
            <a:pPr lvl="1"/>
            <a:r>
              <a:rPr lang="en-US" sz="2400" dirty="0"/>
              <a:t>Login credentials: demo/demo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8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on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r>
              <a:rPr lang="en-US" dirty="0"/>
              <a:t> genome/browser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advantage for annotation: lots of RNA-</a:t>
            </a:r>
            <a:r>
              <a:rPr lang="en-US" dirty="0" err="1"/>
              <a:t>Seq</a:t>
            </a:r>
            <a:r>
              <a:rPr lang="en-US" dirty="0"/>
              <a:t> and transcriptome data are available to use as contributing evidence for your gene models</a:t>
            </a:r>
          </a:p>
          <a:p>
            <a:pPr lvl="1"/>
            <a:r>
              <a:rPr lang="en-US" dirty="0"/>
              <a:t>Includes strand-specific RNA-</a:t>
            </a:r>
            <a:r>
              <a:rPr lang="en-US" dirty="0" err="1"/>
              <a:t>Seq</a:t>
            </a:r>
            <a:endParaRPr lang="en-US" dirty="0"/>
          </a:p>
          <a:p>
            <a:r>
              <a:rPr lang="en-US" dirty="0"/>
              <a:t>Disadvantage: No close reference genomes, so it may be harder to find homologs for your genes of interest to inform your annotations.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7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annotation general overview</a:t>
            </a:r>
          </a:p>
          <a:p>
            <a:r>
              <a:rPr lang="en-US" dirty="0"/>
              <a:t>I5k Workspace tools for manual annotation</a:t>
            </a:r>
          </a:p>
          <a:p>
            <a:pPr lvl="1"/>
            <a:r>
              <a:rPr lang="en-US" dirty="0"/>
              <a:t>BLAST, </a:t>
            </a:r>
            <a:r>
              <a:rPr lang="en-US" dirty="0" err="1"/>
              <a:t>Clustal</a:t>
            </a:r>
            <a:r>
              <a:rPr lang="en-US" dirty="0"/>
              <a:t>, HMMER</a:t>
            </a:r>
          </a:p>
          <a:p>
            <a:pPr lvl="1"/>
            <a:r>
              <a:rPr lang="en-US" dirty="0"/>
              <a:t>Apollo2</a:t>
            </a:r>
          </a:p>
          <a:p>
            <a:r>
              <a:rPr lang="en-US" dirty="0"/>
              <a:t>Manual annotation example: preparation</a:t>
            </a:r>
          </a:p>
          <a:p>
            <a:r>
              <a:rPr lang="en-US" dirty="0"/>
              <a:t>Manual annotation live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1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tracks for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602" y="1600200"/>
            <a:ext cx="382819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Baylor Maker annotations:</a:t>
            </a:r>
          </a:p>
          <a:p>
            <a:pPr lvl="1"/>
            <a:r>
              <a:rPr lang="en-US" dirty="0"/>
              <a:t>Primary Gene Set: </a:t>
            </a:r>
          </a:p>
          <a:p>
            <a:pPr lvl="2"/>
            <a:r>
              <a:rPr lang="en-US" dirty="0"/>
              <a:t>EAFF_v0.5.3-Models</a:t>
            </a:r>
          </a:p>
          <a:p>
            <a:pPr lvl="1"/>
            <a:r>
              <a:rPr lang="en-US" dirty="0"/>
              <a:t>Other tracks that were used to generate the primary gene set</a:t>
            </a:r>
          </a:p>
          <a:p>
            <a:r>
              <a:rPr lang="en-US" dirty="0"/>
              <a:t>Transcriptome/RNA-</a:t>
            </a:r>
            <a:r>
              <a:rPr lang="en-US" dirty="0" err="1"/>
              <a:t>Seq</a:t>
            </a:r>
            <a:endParaRPr lang="en-US" dirty="0"/>
          </a:p>
          <a:p>
            <a:pPr lvl="1"/>
            <a:r>
              <a:rPr lang="en-US" dirty="0"/>
              <a:t>Transcriptome assemblies</a:t>
            </a:r>
          </a:p>
          <a:p>
            <a:pPr lvl="1"/>
            <a:r>
              <a:rPr lang="en-US" dirty="0"/>
              <a:t>Coverage plots, Mapped RNA-</a:t>
            </a:r>
            <a:r>
              <a:rPr lang="en-US" dirty="0" err="1"/>
              <a:t>Seq</a:t>
            </a:r>
            <a:r>
              <a:rPr lang="en-US" dirty="0"/>
              <a:t> data, Splice junctions</a:t>
            </a:r>
          </a:p>
          <a:p>
            <a:pPr lvl="1"/>
            <a:r>
              <a:rPr lang="en-US" dirty="0"/>
              <a:t>Some of the RNA-</a:t>
            </a:r>
            <a:r>
              <a:rPr lang="en-US" dirty="0" err="1"/>
              <a:t>Seq</a:t>
            </a:r>
            <a:r>
              <a:rPr lang="en-US" dirty="0"/>
              <a:t> libraries are stranded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5" y="1417638"/>
            <a:ext cx="3354063" cy="5135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6" name="Rectangle 5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4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reference proteins: </a:t>
            </a:r>
            <a:r>
              <a:rPr lang="en-US" i="1" dirty="0"/>
              <a:t>D. melanogaster </a:t>
            </a:r>
            <a:r>
              <a:rPr lang="en-US" dirty="0" err="1"/>
              <a:t>pepck</a:t>
            </a:r>
            <a:r>
              <a:rPr lang="en-US" dirty="0"/>
              <a:t> in </a:t>
            </a:r>
            <a:r>
              <a:rPr lang="en-US" dirty="0" err="1"/>
              <a:t>UniProt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468" y="5785241"/>
            <a:ext cx="813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Catalyzes the conversion of oxaloacetate (OAA) to phosphoenolpyruvate (PEP). Source: </a:t>
            </a:r>
            <a:r>
              <a:rPr lang="en-US" dirty="0">
                <a:hlinkClick r:id="rId2"/>
              </a:rPr>
              <a:t>http://www.uniprot.org/uniprot/P20007</a:t>
            </a:r>
            <a:r>
              <a:rPr lang="en-US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7" name="Rectangle 6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" y="1457440"/>
            <a:ext cx="6214369" cy="1708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2" y="3377803"/>
            <a:ext cx="7228939" cy="212278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0" y="1852625"/>
            <a:ext cx="3597553" cy="875844"/>
          </a:xfrm>
        </p:spPr>
      </p:pic>
      <p:sp>
        <p:nvSpPr>
          <p:cNvPr id="12" name="Rectangle 11"/>
          <p:cNvSpPr/>
          <p:nvPr/>
        </p:nvSpPr>
        <p:spPr>
          <a:xfrm>
            <a:off x="4970582" y="1320200"/>
            <a:ext cx="346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Annotation score is a heuristic for annotation quality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54750" y="1780606"/>
            <a:ext cx="831075" cy="1130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66120" y="2786989"/>
            <a:ext cx="1461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Flybase</a:t>
            </a:r>
            <a:r>
              <a:rPr lang="en-US" dirty="0"/>
              <a:t> is another great resource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7066625" y="2388093"/>
            <a:ext cx="1130192" cy="398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540" y="5038922"/>
            <a:ext cx="2145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Feature viewer gives graphical view of domains and sites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25118" y="4447714"/>
            <a:ext cx="53266" cy="616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V="1">
            <a:off x="1225118" y="4666876"/>
            <a:ext cx="2823099" cy="372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8 at 3.4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3" b="45139"/>
          <a:stretch/>
        </p:blipFill>
        <p:spPr>
          <a:xfrm>
            <a:off x="11393" y="3414232"/>
            <a:ext cx="9144000" cy="1506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reference proteins: </a:t>
            </a:r>
            <a:r>
              <a:rPr lang="en-US" i="1" dirty="0"/>
              <a:t>Daphnia </a:t>
            </a:r>
            <a:r>
              <a:rPr lang="en-US" i="1" dirty="0" err="1"/>
              <a:t>pulex</a:t>
            </a:r>
            <a:r>
              <a:rPr lang="en-US" i="1" dirty="0"/>
              <a:t> </a:t>
            </a:r>
            <a:r>
              <a:rPr lang="en-US" dirty="0" err="1"/>
              <a:t>Pepck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GenBank</a:t>
            </a:r>
            <a:r>
              <a:rPr lang="en-US" dirty="0"/>
              <a:t> record: </a:t>
            </a:r>
            <a:r>
              <a:rPr lang="en-US" dirty="0">
                <a:hlinkClick r:id="rId3"/>
              </a:rPr>
              <a:t>https://www.ncbi.nlm.nih.gov/protein/EFX80236.1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6895" y="4294902"/>
            <a:ext cx="4222469" cy="28388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8" name="Rectangle 7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706450" y="4271966"/>
            <a:ext cx="274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Treat with caution!!!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367814" y="4465468"/>
            <a:ext cx="417248" cy="1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71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annotation live example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9" name="Rectangle 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15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BLAST </a:t>
            </a:r>
            <a:r>
              <a:rPr lang="en-US" dirty="0" err="1"/>
              <a:t>dmel</a:t>
            </a:r>
            <a:r>
              <a:rPr lang="en-US" dirty="0"/>
              <a:t>, </a:t>
            </a:r>
            <a:r>
              <a:rPr lang="en-US" dirty="0" err="1"/>
              <a:t>dpul</a:t>
            </a:r>
            <a:r>
              <a:rPr lang="en-US" dirty="0"/>
              <a:t> proteins against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r>
              <a:rPr lang="en-US" dirty="0"/>
              <a:t> proteins</a:t>
            </a:r>
            <a:br>
              <a:rPr lang="en-US" dirty="0"/>
            </a:br>
            <a:r>
              <a:rPr lang="en-US" sz="2200" dirty="0">
                <a:hlinkClick r:id="rId3"/>
              </a:rPr>
              <a:t>https://i5k.nal.usda.gov/training/webapp/blast/</a:t>
            </a:r>
            <a:r>
              <a:rPr lang="en-US" sz="2200" dirty="0"/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817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260389" y="4596715"/>
            <a:ext cx="704335" cy="5807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6562" y="5177481"/>
            <a:ext cx="3892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 the protein </a:t>
            </a:r>
            <a:r>
              <a:rPr lang="en-US"/>
              <a:t>‘base name’ </a:t>
            </a:r>
            <a:r>
              <a:rPr lang="is-IS" dirty="0"/>
              <a:t>EAFF006514 </a:t>
            </a:r>
            <a:r>
              <a:rPr lang="en-US" dirty="0"/>
              <a:t>for searching in Apollo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8938" y="5250253"/>
            <a:ext cx="3842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are filtered by e-value; only one protein in the</a:t>
            </a:r>
            <a:r>
              <a:rPr lang="en-US" i="1" dirty="0"/>
              <a:t> E. </a:t>
            </a:r>
            <a:r>
              <a:rPr lang="en-US" i="1" dirty="0" err="1"/>
              <a:t>affinis</a:t>
            </a:r>
            <a:r>
              <a:rPr lang="en-US" i="1" dirty="0"/>
              <a:t> </a:t>
            </a:r>
            <a:r>
              <a:rPr lang="en-US" dirty="0"/>
              <a:t>dataset has a significant match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4188939" y="4887099"/>
            <a:ext cx="1921476" cy="3631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9" name="Rectangle 1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USDA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70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Modify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r>
              <a:rPr lang="en-US" i="1" dirty="0"/>
              <a:t> </a:t>
            </a:r>
            <a:r>
              <a:rPr lang="en-US" dirty="0"/>
              <a:t>model sequence in Apollo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 to Apollo URL: </a:t>
            </a:r>
            <a:r>
              <a:rPr lang="en-US" dirty="0">
                <a:hlinkClick r:id="rId2"/>
              </a:rPr>
              <a:t>https://apollo.nal.usda.gov/apollo/3068161/jbrowse/index.html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Find mRNA of EAFF006514-PA in genome browser by pasting EAFF006514 into search box, selecting EAFF006514-RA</a:t>
            </a:r>
          </a:p>
          <a:p>
            <a:r>
              <a:rPr lang="en-US" dirty="0"/>
              <a:t>Log in to Apollo</a:t>
            </a:r>
          </a:p>
          <a:p>
            <a:r>
              <a:rPr lang="en-US" dirty="0"/>
              <a:t>Drag EAFF006514-RA into the yellow annotation track</a:t>
            </a:r>
          </a:p>
          <a:p>
            <a:r>
              <a:rPr lang="en-US" dirty="0"/>
              <a:t>Check available evidence for model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98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approach: BLAST against the genome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7408"/>
          <a:stretch/>
        </p:blipFill>
        <p:spPr>
          <a:xfrm>
            <a:off x="868680" y="1784866"/>
            <a:ext cx="6736080" cy="4030351"/>
          </a:xfrm>
        </p:spPr>
      </p:pic>
      <p:sp>
        <p:nvSpPr>
          <p:cNvPr id="4" name="Rectangle 3"/>
          <p:cNvSpPr/>
          <p:nvPr/>
        </p:nvSpPr>
        <p:spPr>
          <a:xfrm>
            <a:off x="2008169" y="1395396"/>
            <a:ext cx="476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https://i5k.nal.usda.gov/training/webapp/blast/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80160" y="4358640"/>
            <a:ext cx="899160" cy="16247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79320" y="5859279"/>
            <a:ext cx="577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blue </a:t>
            </a:r>
            <a:r>
              <a:rPr lang="en-US" dirty="0" err="1"/>
              <a:t>blastdb</a:t>
            </a:r>
            <a:r>
              <a:rPr lang="en-US" dirty="0"/>
              <a:t> button next to your favorite HSP to view it in </a:t>
            </a:r>
            <a:r>
              <a:rPr lang="en-US" dirty="0" err="1"/>
              <a:t>JBrowse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1" name="Rectangle 10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7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approach: BLAST against the genome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7744" r="4753" b="41074"/>
          <a:stretch/>
        </p:blipFill>
        <p:spPr>
          <a:xfrm>
            <a:off x="711469" y="1783080"/>
            <a:ext cx="7721062" cy="2691747"/>
          </a:xfrm>
        </p:spPr>
      </p:pic>
      <p:sp>
        <p:nvSpPr>
          <p:cNvPr id="5" name="Rectangle 4"/>
          <p:cNvSpPr/>
          <p:nvPr/>
        </p:nvSpPr>
        <p:spPr>
          <a:xfrm>
            <a:off x="1812329" y="5256014"/>
            <a:ext cx="4954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BLAST results are displayed as glyphs in browser; can be used as annotation starting points if the alignment is high quality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3215640" y="3535680"/>
            <a:ext cx="1073805" cy="1720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2" name="Rectangle 11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886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annotation in user-created annotations track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7349" y="5486172"/>
            <a:ext cx="3213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Drag model EaffTmpM006514-RA to User-created Annotations track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0" y="2168682"/>
            <a:ext cx="7541537" cy="13535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798372" y="2417275"/>
            <a:ext cx="666619" cy="2625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21783" y="2683606"/>
            <a:ext cx="1222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Log in with your </a:t>
            </a:r>
            <a:r>
              <a:rPr lang="en-US"/>
              <a:t>Apollo credentials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21" name="Rectangle 20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0741C0-9EF0-DF4D-BE88-DF8E6DE00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9710" y="3866210"/>
            <a:ext cx="8229600" cy="1606463"/>
          </a:xfrm>
        </p:spPr>
      </p:pic>
      <p:sp>
        <p:nvSpPr>
          <p:cNvPr id="9" name="Curved Right Arrow 8"/>
          <p:cNvSpPr/>
          <p:nvPr/>
        </p:nvSpPr>
        <p:spPr>
          <a:xfrm rot="10800000">
            <a:off x="5830432" y="4558179"/>
            <a:ext cx="307818" cy="461726"/>
          </a:xfrm>
          <a:prstGeom prst="curvedRightArrow">
            <a:avLst/>
          </a:prstGeom>
          <a:gradFill>
            <a:gsLst>
              <a:gs pos="100000">
                <a:srgbClr val="1D2530"/>
              </a:gs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50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Modify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r>
              <a:rPr lang="en-US" i="1" dirty="0"/>
              <a:t> </a:t>
            </a:r>
            <a:r>
              <a:rPr lang="en-US" dirty="0"/>
              <a:t>model sequence in Apollo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What evidence do you choose to check the integrity of the model? </a:t>
            </a:r>
          </a:p>
          <a:p>
            <a:pPr lvl="1"/>
            <a:r>
              <a:rPr lang="en-US" dirty="0"/>
              <a:t>Do you need additional evidence? </a:t>
            </a:r>
          </a:p>
          <a:p>
            <a:pPr lvl="1"/>
            <a:r>
              <a:rPr lang="en-US" dirty="0"/>
              <a:t>How do you evaluate whether the protein sequence is as complete as it can be? </a:t>
            </a:r>
          </a:p>
          <a:p>
            <a:pPr lvl="1"/>
            <a:r>
              <a:rPr lang="en-US" dirty="0"/>
              <a:t>Should you add/modify UTRs?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51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Monica Munoz-Torres from the Apollo group has a number of comprehensive tutorials: </a:t>
            </a:r>
          </a:p>
          <a:p>
            <a:pPr lvl="1"/>
            <a:r>
              <a:rPr lang="en-US" dirty="0">
                <a:hlinkClick r:id="rId2"/>
              </a:rPr>
              <a:t>https://www.slideshare.net/MonicaMunozTorres/presentations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 recommend these slides if you need more background:</a:t>
            </a:r>
          </a:p>
          <a:p>
            <a:pPr lvl="3"/>
            <a:r>
              <a:rPr lang="en-US" dirty="0">
                <a:hlinkClick r:id="rId3"/>
              </a:rPr>
              <a:t>https://www.slideshare.net/MonicaMunozTorres/apollo-workshop-at-ksu-2015</a:t>
            </a:r>
            <a:endParaRPr lang="en-US" dirty="0"/>
          </a:p>
          <a:p>
            <a:pPr lvl="2"/>
            <a:r>
              <a:rPr lang="en-US" dirty="0"/>
              <a:t>Note - there are two versions of Apollo. Some organisms at the i5k Workspace still use the older version with a slightly different interface</a:t>
            </a:r>
          </a:p>
          <a:p>
            <a:pPr lvl="1"/>
            <a:r>
              <a:rPr lang="en-US" dirty="0"/>
              <a:t>If you are new to Apollo, or need a refresher, I </a:t>
            </a:r>
            <a:r>
              <a:rPr lang="en-US" b="1" dirty="0"/>
              <a:t>highly recommend </a:t>
            </a:r>
            <a:r>
              <a:rPr lang="en-US" dirty="0"/>
              <a:t>that you review one of her presentations</a:t>
            </a:r>
          </a:p>
          <a:p>
            <a:r>
              <a:rPr lang="en-US" dirty="0"/>
              <a:t>The official Apollo annotation guide:</a:t>
            </a:r>
          </a:p>
          <a:p>
            <a:pPr lvl="1"/>
            <a:r>
              <a:rPr lang="en-US" dirty="0">
                <a:hlinkClick r:id="rId4"/>
              </a:rPr>
              <a:t>http://genomearchitect.org/users-guide/</a:t>
            </a:r>
            <a:r>
              <a:rPr lang="en-US" dirty="0"/>
              <a:t> </a:t>
            </a:r>
          </a:p>
          <a:p>
            <a:r>
              <a:rPr lang="en-US" dirty="0"/>
              <a:t>Other manual curation tutorials:</a:t>
            </a:r>
          </a:p>
          <a:p>
            <a:pPr lvl="1"/>
            <a:r>
              <a:rPr lang="en-US" dirty="0">
                <a:hlinkClick r:id="rId5"/>
              </a:rPr>
              <a:t>https://i5k.nal.usda.gov/manual-curation-example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http://genomecuration.github.io/genometrain/d-feature-curation-crossing/</a:t>
            </a: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B017C7-92E6-1E4E-A21E-1F79449BE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7783"/>
            <a:ext cx="8468553" cy="20337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available evidence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225081" y="3622862"/>
            <a:ext cx="1281794" cy="20421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V="1">
            <a:off x="2225081" y="2950979"/>
            <a:ext cx="1151165" cy="26884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5639478"/>
            <a:ext cx="353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and transcriptome tracks suggest that one exon is missing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5306" y="5169869"/>
            <a:ext cx="3535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 is on the reverse strand, so we can take advantage of the stranded RNA-</a:t>
            </a:r>
            <a:r>
              <a:rPr lang="en-US" dirty="0" err="1"/>
              <a:t>Seq</a:t>
            </a:r>
            <a:r>
              <a:rPr lang="en-US" dirty="0"/>
              <a:t> available for this species</a:t>
            </a:r>
          </a:p>
        </p:txBody>
      </p:sp>
      <p:cxnSp>
        <p:nvCxnSpPr>
          <p:cNvPr id="10" name="Straight Arrow Connector 9"/>
          <p:cNvCxnSpPr>
            <a:cxnSpLocks/>
            <a:stCxn id="9" idx="0"/>
          </p:cNvCxnSpPr>
          <p:nvPr/>
        </p:nvCxnSpPr>
        <p:spPr>
          <a:xfrm flipH="1" flipV="1">
            <a:off x="7114233" y="4021487"/>
            <a:ext cx="108954" cy="11483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23" name="Rectangle 22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94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4BC4C4-DDC9-CF4B-8E93-D43B2DEBB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90" y="2009443"/>
            <a:ext cx="8736587" cy="26148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exon to the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7" name="Rectangle 6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9" name="Curved Right Arrow 8"/>
          <p:cNvSpPr/>
          <p:nvPr/>
        </p:nvSpPr>
        <p:spPr>
          <a:xfrm rot="10800000">
            <a:off x="4752870" y="2842850"/>
            <a:ext cx="376782" cy="605859"/>
          </a:xfrm>
          <a:prstGeom prst="curvedRightArrow">
            <a:avLst/>
          </a:prstGeom>
          <a:gradFill>
            <a:gsLst>
              <a:gs pos="100000">
                <a:srgbClr val="1D2530"/>
              </a:gs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7886" y="4870102"/>
            <a:ext cx="240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Drag exon from transcriptome track into new gene model</a:t>
            </a:r>
          </a:p>
        </p:txBody>
      </p:sp>
    </p:spTree>
    <p:extLst>
      <p:ext uri="{BB962C8B-B14F-4D97-AF65-F5344CB8AC3E}">
        <p14:creationId xmlns:p14="http://schemas.microsoft.com/office/powerpoint/2010/main" val="367534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6000" r="7355" b="19383"/>
          <a:stretch/>
        </p:blipFill>
        <p:spPr>
          <a:xfrm>
            <a:off x="337798" y="3402385"/>
            <a:ext cx="5610684" cy="2939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exon boundary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t="9651" r="6455" b="65345"/>
          <a:stretch/>
        </p:blipFill>
        <p:spPr>
          <a:xfrm>
            <a:off x="380245" y="1436339"/>
            <a:ext cx="8091167" cy="1651487"/>
          </a:xfrm>
        </p:spPr>
      </p:pic>
      <p:grpSp>
        <p:nvGrpSpPr>
          <p:cNvPr id="4" name="Group 3"/>
          <p:cNvGrpSpPr/>
          <p:nvPr/>
        </p:nvGrpSpPr>
        <p:grpSpPr>
          <a:xfrm>
            <a:off x="101747" y="640483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69214" y="3026790"/>
            <a:ext cx="5128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CDS sequence is now UTR –zoom in to investigate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67889" y="2553183"/>
            <a:ext cx="525101" cy="5638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58224" y="4081006"/>
            <a:ext cx="249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CDS frame has changed from purple to green– we need to fix this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6743" y="5364460"/>
            <a:ext cx="25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suggests we need to adjust exon boundary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3746500" y="4253467"/>
            <a:ext cx="2911724" cy="2892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178300" y="5826125"/>
            <a:ext cx="2398444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1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 exon boundary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3750" r="19309" b="22835"/>
          <a:stretch/>
        </p:blipFill>
        <p:spPr>
          <a:xfrm>
            <a:off x="1274731" y="1238720"/>
            <a:ext cx="4120352" cy="3074724"/>
          </a:xfrm>
        </p:spPr>
      </p:pic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189631" y="2340968"/>
            <a:ext cx="249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Drag exon boundary to match RNA-</a:t>
            </a:r>
            <a:r>
              <a:rPr lang="en-US" dirty="0" err="1"/>
              <a:t>Seq</a:t>
            </a:r>
            <a:r>
              <a:rPr lang="en-US" dirty="0"/>
              <a:t> and transcriptome tracks</a:t>
            </a:r>
          </a:p>
        </p:txBody>
      </p:sp>
      <p:cxnSp>
        <p:nvCxnSpPr>
          <p:cNvPr id="9" name="Straight Arrow Connector 8"/>
          <p:cNvCxnSpPr>
            <a:cxnSpLocks/>
            <a:stCxn id="8" idx="1"/>
          </p:cNvCxnSpPr>
          <p:nvPr/>
        </p:nvCxnSpPr>
        <p:spPr>
          <a:xfrm flipH="1" flipV="1">
            <a:off x="4772967" y="2592475"/>
            <a:ext cx="1416664" cy="210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5474" r="19722" b="39344"/>
          <a:stretch/>
        </p:blipFill>
        <p:spPr>
          <a:xfrm>
            <a:off x="1274731" y="4361761"/>
            <a:ext cx="4914900" cy="20106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45244" y="4861255"/>
            <a:ext cx="249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Fixed both </a:t>
            </a:r>
            <a:r>
              <a:rPr lang="en-US"/>
              <a:t>reading frame and exon boundary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345728" y="5285091"/>
            <a:ext cx="1299516" cy="378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0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new protein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Blast modified EAFF006514-PA sequence to NCBI’s </a:t>
            </a:r>
            <a:r>
              <a:rPr lang="en-US" dirty="0" err="1"/>
              <a:t>nr</a:t>
            </a:r>
            <a:r>
              <a:rPr lang="en-US" dirty="0"/>
              <a:t> database </a:t>
            </a:r>
          </a:p>
          <a:p>
            <a:pPr lvl="1"/>
            <a:r>
              <a:rPr lang="en-US" dirty="0"/>
              <a:t>Make sure it doesn’t match a potential contaminant</a:t>
            </a:r>
          </a:p>
          <a:p>
            <a:pPr lvl="1"/>
            <a:r>
              <a:rPr lang="en-US" dirty="0"/>
              <a:t>Get an idea whether you have the right sequence</a:t>
            </a:r>
          </a:p>
          <a:p>
            <a:pPr lvl="1"/>
            <a:r>
              <a:rPr lang="en-US" dirty="0" err="1"/>
              <a:t>Blastp</a:t>
            </a:r>
            <a:r>
              <a:rPr lang="en-US" dirty="0"/>
              <a:t> home:</a:t>
            </a:r>
          </a:p>
          <a:p>
            <a:pPr lvl="2"/>
            <a:r>
              <a:rPr lang="en-US" dirty="0">
                <a:hlinkClick r:id="rId2"/>
              </a:rPr>
              <a:t>https://blast.ncbi.nlm.nih.gov/Blast.cgi?PROGRAM=blastp&amp;PAGE_TYPE=BlastSearch&amp;LINK_LOC=blasthome </a:t>
            </a:r>
            <a:endParaRPr lang="en-US" dirty="0"/>
          </a:p>
          <a:p>
            <a:r>
              <a:rPr lang="en-US" dirty="0"/>
              <a:t>Once contamination is ruled out, it’s better to align your sequence against a smaller set of high-quality proteins</a:t>
            </a:r>
          </a:p>
          <a:p>
            <a:r>
              <a:rPr lang="en-US" dirty="0"/>
              <a:t>If you notice that parts of the protein are missing, check the ‘Gaps in assembly’ track in the browser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000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new protein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</a:t>
            </a:r>
            <a:r>
              <a:rPr lang="en-US" i="1" dirty="0"/>
              <a:t>E. </a:t>
            </a:r>
            <a:r>
              <a:rPr lang="en-US" i="1" dirty="0" err="1"/>
              <a:t>affinis</a:t>
            </a:r>
            <a:r>
              <a:rPr lang="en-US" i="1" dirty="0"/>
              <a:t> </a:t>
            </a:r>
            <a:r>
              <a:rPr lang="en-US" dirty="0" err="1"/>
              <a:t>pepck</a:t>
            </a:r>
            <a:r>
              <a:rPr lang="en-US" dirty="0"/>
              <a:t> protein sequence from old model and new model</a:t>
            </a:r>
          </a:p>
          <a:p>
            <a:r>
              <a:rPr lang="en-US" dirty="0"/>
              <a:t>Align new and old sequence to </a:t>
            </a:r>
            <a:r>
              <a:rPr lang="en-US" dirty="0" err="1"/>
              <a:t>dmel</a:t>
            </a:r>
            <a:r>
              <a:rPr lang="en-US" dirty="0"/>
              <a:t> and </a:t>
            </a:r>
            <a:r>
              <a:rPr lang="en-US" dirty="0" err="1"/>
              <a:t>dmag</a:t>
            </a:r>
            <a:r>
              <a:rPr lang="en-US" dirty="0"/>
              <a:t> protein sequences</a:t>
            </a:r>
          </a:p>
          <a:p>
            <a:pPr lvl="1"/>
            <a:r>
              <a:rPr lang="en-US" dirty="0" err="1"/>
              <a:t>Clustal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https://i5k.nal.usda.gov/webapp/clustal/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also use NCBI Blast</a:t>
            </a:r>
          </a:p>
          <a:p>
            <a:r>
              <a:rPr lang="en-US" dirty="0"/>
              <a:t>Check alignment extent, %ID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6" name="Rectangle 5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92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51" r="43137" b="25137"/>
          <a:stretch/>
        </p:blipFill>
        <p:spPr>
          <a:xfrm>
            <a:off x="352051" y="1332044"/>
            <a:ext cx="5623235" cy="42641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Clustal</a:t>
            </a:r>
            <a:r>
              <a:rPr lang="en-US" dirty="0"/>
              <a:t>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5434" y="2101855"/>
            <a:ext cx="249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exon added</a:t>
            </a: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5513560" y="5078833"/>
            <a:ext cx="617223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0783" y="4617168"/>
            <a:ext cx="249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Another exon might be missing (we’re not going to handle this today)</a:t>
            </a: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4255129" y="2286521"/>
            <a:ext cx="2070305" cy="103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0" name="Rectangle 9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970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2F2A1-5D8C-EE4B-9F09-FD9518EE5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1382"/>
            <a:ext cx="6243791" cy="31629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Information Editor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616C1C-1AF6-934A-9BF6-35FB413229C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145306" y="3348318"/>
            <a:ext cx="1237128" cy="12623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A19F1-DE27-E647-BF4C-0B0C173D9FDF}"/>
              </a:ext>
            </a:extLst>
          </p:cNvPr>
          <p:cNvSpPr/>
          <p:nvPr/>
        </p:nvSpPr>
        <p:spPr>
          <a:xfrm>
            <a:off x="5889810" y="4610686"/>
            <a:ext cx="2985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Review our naming guidelines before naming: </a:t>
            </a:r>
            <a:r>
              <a:rPr lang="en-US" dirty="0">
                <a:hlinkClick r:id="rId3"/>
              </a:rPr>
              <a:t>https://i5k.nal.usda.gov/i5k-workspace-gene-and-protein-naming-guidelines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D81EF4-28E3-6645-B65F-75F767224A88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5365376" y="2930423"/>
            <a:ext cx="1591111" cy="523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6D6EE02-83D3-4345-910C-671F6949EBBA}"/>
              </a:ext>
            </a:extLst>
          </p:cNvPr>
          <p:cNvSpPr/>
          <p:nvPr/>
        </p:nvSpPr>
        <p:spPr>
          <a:xfrm>
            <a:off x="6956487" y="2521122"/>
            <a:ext cx="191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Use the mRNA/transcript  side of the IE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2221C-FBCB-A844-BF97-71A4BDA1A3B0}"/>
              </a:ext>
            </a:extLst>
          </p:cNvPr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4F394D-E133-1F44-9132-49B4B65B433C}"/>
                </a:ext>
              </a:extLst>
            </p:cNvPr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USDA_logo.png">
              <a:extLst>
                <a:ext uri="{FF2B5EF4-FFF2-40B4-BE49-F238E27FC236}">
                  <a16:creationId xmlns:a16="http://schemas.microsoft.com/office/drawing/2014/main" id="{2313F214-D905-9E4E-A5D8-2D8E6D7A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033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Information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Select the model in Apollo, then right-click, and select ‘Edit Information’ from the drop-down menu</a:t>
            </a:r>
          </a:p>
          <a:p>
            <a:pPr lvl="1"/>
            <a:r>
              <a:rPr lang="en-US" dirty="0"/>
              <a:t>Use the ‘mRNA’ section</a:t>
            </a:r>
          </a:p>
          <a:p>
            <a:pPr lvl="1"/>
            <a:r>
              <a:rPr lang="en-US" dirty="0"/>
              <a:t>Name: We recommend the INSDC naming guidelines: </a:t>
            </a:r>
          </a:p>
          <a:p>
            <a:pPr lvl="2"/>
            <a:r>
              <a:rPr lang="en-US" dirty="0">
                <a:hlinkClick r:id="rId2"/>
              </a:rPr>
              <a:t>http://www.uniprot.org/docs/nameprot</a:t>
            </a:r>
            <a:endParaRPr lang="en-US" dirty="0"/>
          </a:p>
          <a:p>
            <a:pPr lvl="2"/>
            <a:r>
              <a:rPr lang="en-US" dirty="0"/>
              <a:t>If a naming convention exists, use it (e.g. for gene families)</a:t>
            </a:r>
          </a:p>
          <a:p>
            <a:pPr lvl="2"/>
            <a:r>
              <a:rPr lang="en-US" dirty="0"/>
              <a:t>Name should be unique and attributed to all </a:t>
            </a:r>
            <a:r>
              <a:rPr lang="en-US" dirty="0" err="1"/>
              <a:t>orthologs</a:t>
            </a:r>
            <a:r>
              <a:rPr lang="en-US" dirty="0"/>
              <a:t> (as far as possible)</a:t>
            </a:r>
          </a:p>
          <a:p>
            <a:pPr lvl="2"/>
            <a:r>
              <a:rPr lang="en-US" dirty="0"/>
              <a:t>Use name from an orthologous protein if you are sure that your gene model is an </a:t>
            </a:r>
            <a:r>
              <a:rPr lang="en-US" dirty="0" err="1"/>
              <a:t>ortholog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Document your justification for the name in the Comments field (e.g. “88% sequence similarity via </a:t>
            </a:r>
            <a:r>
              <a:rPr lang="en-US" dirty="0" err="1"/>
              <a:t>blastp</a:t>
            </a:r>
            <a:r>
              <a:rPr lang="en-US" dirty="0"/>
              <a:t> to D. melanogaster </a:t>
            </a:r>
            <a:r>
              <a:rPr lang="en-US" dirty="0" err="1"/>
              <a:t>pepck</a:t>
            </a:r>
            <a:r>
              <a:rPr lang="en-US" dirty="0"/>
              <a:t> P20007”) </a:t>
            </a:r>
          </a:p>
          <a:p>
            <a:pPr lvl="1"/>
            <a:r>
              <a:rPr lang="en-US" dirty="0"/>
              <a:t>Comments – Document what changes you performed, and your justification for the name. These notes will be visible in the OGS, so make sure that others understand them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098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Checklist for accuracy and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Check start, stop and exon boundaries (splice sites)</a:t>
            </a:r>
          </a:p>
          <a:p>
            <a:pPr lvl="1"/>
            <a:r>
              <a:rPr lang="en-US" dirty="0"/>
              <a:t>Try to fix non-canonical splice sites if possible</a:t>
            </a:r>
          </a:p>
          <a:p>
            <a:r>
              <a:rPr lang="en-US" dirty="0"/>
              <a:t>Check if you can annotate UTRs (e.g. using RNA-</a:t>
            </a:r>
            <a:r>
              <a:rPr lang="en-US" dirty="0" err="1"/>
              <a:t>Seq</a:t>
            </a:r>
            <a:r>
              <a:rPr lang="en-US" dirty="0"/>
              <a:t> data)</a:t>
            </a:r>
          </a:p>
          <a:p>
            <a:r>
              <a:rPr lang="en-US" dirty="0"/>
              <a:t>Check for gaps in the genome</a:t>
            </a:r>
          </a:p>
          <a:p>
            <a:r>
              <a:rPr lang="en-US" dirty="0"/>
              <a:t>If you change the genome sequence, add a justification comment to the corresponding gene model</a:t>
            </a:r>
          </a:p>
          <a:p>
            <a:r>
              <a:rPr lang="en-US" dirty="0"/>
              <a:t>Use BLAST or a multiple sequence aligner</a:t>
            </a:r>
          </a:p>
          <a:p>
            <a:pPr lvl="1"/>
            <a:r>
              <a:rPr lang="en-US" dirty="0"/>
              <a:t>To look at completeness of model</a:t>
            </a:r>
          </a:p>
          <a:p>
            <a:pPr lvl="1"/>
            <a:r>
              <a:rPr lang="en-US" dirty="0"/>
              <a:t>To verify the appropriateness of the gene name</a:t>
            </a:r>
          </a:p>
          <a:p>
            <a:r>
              <a:rPr lang="en-US" dirty="0"/>
              <a:t>In the Information editor </a:t>
            </a:r>
            <a:r>
              <a:rPr lang="en-US" b="1" i="1" dirty="0"/>
              <a:t>mRNA</a:t>
            </a:r>
            <a:r>
              <a:rPr lang="en-US" dirty="0"/>
              <a:t> field</a:t>
            </a:r>
          </a:p>
          <a:p>
            <a:pPr lvl="1"/>
            <a:r>
              <a:rPr lang="en-US" dirty="0"/>
              <a:t>Update the Name if appropriate</a:t>
            </a:r>
          </a:p>
          <a:p>
            <a:pPr lvl="1"/>
            <a:r>
              <a:rPr lang="en-US" dirty="0"/>
              <a:t>Add comments that describe </a:t>
            </a:r>
          </a:p>
          <a:p>
            <a:pPr lvl="2"/>
            <a:r>
              <a:rPr lang="en-US" dirty="0"/>
              <a:t>your evidence for the annotation</a:t>
            </a:r>
          </a:p>
          <a:p>
            <a:pPr lvl="2"/>
            <a:r>
              <a:rPr lang="en-US" dirty="0"/>
              <a:t>Modifications that you made to the gene model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25974" y="599871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cf. </a:t>
            </a:r>
            <a:r>
              <a:rPr lang="en-US" dirty="0">
                <a:hlinkClick r:id="rId3"/>
              </a:rPr>
              <a:t>https://www.slideshare.net/MonicaMunozTorres/editing-functionality-apollo-workshop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0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annotation general overview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9" name="Rectangle 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98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to my annotation when I’m done?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depends on the genome project that you’re working on.</a:t>
            </a:r>
          </a:p>
          <a:p>
            <a:r>
              <a:rPr lang="en-US" dirty="0"/>
              <a:t>If the genome coordinator has asked us to generate an OGS (Official Gene Set), we will do so</a:t>
            </a:r>
          </a:p>
          <a:p>
            <a:pPr lvl="1"/>
            <a:r>
              <a:rPr lang="en-US" dirty="0"/>
              <a:t>We are still working on this process, so if you ask us to do this, 1) it will take some time, and 2) we will probably ask you for co-authorship if you publish a paper on the OGS. </a:t>
            </a:r>
          </a:p>
          <a:p>
            <a:pPr lvl="1"/>
            <a:r>
              <a:rPr lang="en-US" dirty="0"/>
              <a:t>We are working on a pipeline to submit Official Gene Sets to </a:t>
            </a:r>
            <a:r>
              <a:rPr lang="en-US" dirty="0" err="1"/>
              <a:t>GenBank</a:t>
            </a:r>
            <a:r>
              <a:rPr lang="en-US" dirty="0"/>
              <a:t>, where they will be archived/accessioned</a:t>
            </a:r>
          </a:p>
          <a:p>
            <a:r>
              <a:rPr lang="en-US" dirty="0"/>
              <a:t>Otherwise, don’t assume that your annotation will be archived. </a:t>
            </a:r>
          </a:p>
          <a:p>
            <a:pPr lvl="1"/>
            <a:r>
              <a:rPr lang="en-US" dirty="0"/>
              <a:t>If you need it to be, get in touch with us and we’ll figure out what to do. </a:t>
            </a:r>
          </a:p>
          <a:p>
            <a:r>
              <a:rPr lang="en-US" dirty="0"/>
              <a:t>Get in touch with us and the genome project coordinator if you’re not sure about the status of a genome project. </a:t>
            </a:r>
          </a:p>
          <a:p>
            <a:r>
              <a:rPr lang="en-US" dirty="0">
                <a:hlinkClick r:id="rId2"/>
              </a:rPr>
              <a:t>https://i5k.nal.usda.gov/data-management-policy</a:t>
            </a: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6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I5k Workspace ‘Etiquette’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Apollo to improve a gene model in an i5k Workspace assembly.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you just want to practice – use one of our training instances.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https://i5k.nal.usda.gov/jbrowseapollo-training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you just want to view the data – you probably can get what you want without using Apollo. All of the data that we host is public.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annotation work is a community effort.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you notice that someone else is working on your model of choice, get in touch with them (or us) and collaborate – don’t make a 2nd model or delete the other model.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 Keep in mind that your work may be used by the scientific community once you’re done.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publish any of your work generated in the i5k workspace: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Get in touch with the genome contact first (you can find the contact info on the organism page; </a:t>
            </a:r>
            <a:r>
              <a:rPr lang="en-US" dirty="0">
                <a:hlinkClick r:id="rId3"/>
              </a:rPr>
              <a:t>https://i5k.nal.usda.gov/species</a:t>
            </a:r>
            <a:r>
              <a:rPr lang="en-US" dirty="0"/>
              <a:t>);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Please cite the i5k Workspace paper! This helps us continue to exist.</a:t>
            </a:r>
          </a:p>
          <a:p>
            <a:pPr marL="1314450" lvl="2" indent="-514350">
              <a:buFont typeface="+mj-lt"/>
              <a:buAutoNum type="arabicPeriod"/>
            </a:pPr>
            <a:r>
              <a:rPr lang="de-DE" dirty="0">
                <a:hlinkClick r:id="rId4"/>
              </a:rPr>
              <a:t>https://doi.org/10.1093/nar/gku983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6" name="Rectangle 5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SDA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7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Futura Medium" charset="0"/>
                <a:cs typeface="Futura Medium" charset="0"/>
              </a:rPr>
              <a:t>Thank you!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8" name="Rectangle 7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pic>
          <p:nvPicPr>
            <p:cNvPr id="9" name="Picture 8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7079"/>
            <a:ext cx="3132034" cy="5905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a typeface="Calibri Light" charset="0"/>
                <a:cs typeface="Calibri Light" charset="0"/>
              </a:rPr>
              <a:t>The NAL Team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Monica Poelchau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Chris Childers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Gary Moore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Susan McCarthy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Shang-Yu Chiang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Hsiu-Kang Huang</a:t>
            </a:r>
          </a:p>
          <a:p>
            <a:pPr marL="0" indent="0">
              <a:buNone/>
            </a:pPr>
            <a:r>
              <a:rPr lang="en-US" sz="1600" dirty="0">
                <a:ea typeface="Calibri Light" charset="0"/>
                <a:cs typeface="Calibri Light" charset="0"/>
              </a:rPr>
              <a:t>I5k Workspace alumni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Yu-</a:t>
            </a:r>
            <a:r>
              <a:rPr lang="en-US" sz="1600" dirty="0" err="1">
                <a:ea typeface="Calibri Light" charset="0"/>
                <a:cs typeface="Calibri Light" charset="0"/>
              </a:rPr>
              <a:t>yu</a:t>
            </a:r>
            <a:r>
              <a:rPr lang="en-US" sz="1600" dirty="0">
                <a:ea typeface="Calibri Light" charset="0"/>
                <a:cs typeface="Calibri Light" charset="0"/>
              </a:rPr>
              <a:t> Lin 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Chaitanya Gutta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Li-Mei Chiang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Yi Hsiao</a:t>
            </a:r>
          </a:p>
          <a:p>
            <a:r>
              <a:rPr lang="en-US" sz="1600" dirty="0" err="1">
                <a:ea typeface="Calibri Light" charset="0"/>
                <a:cs typeface="Calibri Light" charset="0"/>
              </a:rPr>
              <a:t>Chien</a:t>
            </a:r>
            <a:r>
              <a:rPr lang="en-US" sz="1600" dirty="0">
                <a:ea typeface="Calibri Light" charset="0"/>
                <a:cs typeface="Calibri Light" charset="0"/>
              </a:rPr>
              <a:t>-Yueh Lee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Han Lin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Jun-Wei Lin</a:t>
            </a:r>
          </a:p>
          <a:p>
            <a:r>
              <a:rPr lang="en-US" sz="1600" dirty="0" err="1">
                <a:ea typeface="Calibri Light" charset="0"/>
                <a:cs typeface="Calibri Light" charset="0"/>
              </a:rPr>
              <a:t>Vijaya</a:t>
            </a:r>
            <a:r>
              <a:rPr lang="en-US" sz="1600" dirty="0"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ea typeface="Calibri Light" charset="0"/>
                <a:cs typeface="Calibri Light" charset="0"/>
              </a:rPr>
              <a:t>Tsavatapalli</a:t>
            </a:r>
            <a:endParaRPr lang="en-US" sz="1600" dirty="0">
              <a:ea typeface="Calibri Light" charset="0"/>
              <a:cs typeface="Calibri Light" charset="0"/>
            </a:endParaRPr>
          </a:p>
          <a:p>
            <a:r>
              <a:rPr lang="en-US" sz="1600" dirty="0">
                <a:ea typeface="Calibri Light" charset="0"/>
                <a:cs typeface="Calibri Light" charset="0"/>
              </a:rPr>
              <a:t>Mei-</a:t>
            </a:r>
            <a:r>
              <a:rPr lang="en-US" sz="1600" dirty="0" err="1">
                <a:ea typeface="Calibri Light" charset="0"/>
                <a:cs typeface="Calibri Light" charset="0"/>
              </a:rPr>
              <a:t>Ju</a:t>
            </a:r>
            <a:r>
              <a:rPr lang="en-US" sz="1600" dirty="0">
                <a:ea typeface="Calibri Light" charset="0"/>
                <a:cs typeface="Calibri Light" charset="0"/>
              </a:rPr>
              <a:t> Chen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Chao-I Tuan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Min-Chen Hsu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Chun-Hung Lin</a:t>
            </a:r>
          </a:p>
          <a:p>
            <a:r>
              <a:rPr lang="en-US" sz="1600" dirty="0">
                <a:ea typeface="Calibri Light" charset="0"/>
                <a:cs typeface="Calibri Light" charset="0"/>
              </a:rPr>
              <a:t>Chia-Tung Wu</a:t>
            </a:r>
          </a:p>
          <a:p>
            <a:endParaRPr lang="en-US" sz="1600" dirty="0">
              <a:ea typeface="Calibri Light" charset="0"/>
              <a:cs typeface="Calibri Light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359888" y="1269476"/>
            <a:ext cx="5544634" cy="1848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i5k Coordinating Committee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i5k Pilot Project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Apollo &amp;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JBrowse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 Development Teams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GMOD/Tripal community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All of our users and contributors!</a:t>
            </a:r>
          </a:p>
          <a:p>
            <a:endParaRPr lang="en-US" sz="20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C07B8B-D4A1-7347-A20B-C3FA795B70FE}"/>
              </a:ext>
            </a:extLst>
          </p:cNvPr>
          <p:cNvSpPr txBox="1">
            <a:spLocks/>
          </p:cNvSpPr>
          <p:nvPr/>
        </p:nvSpPr>
        <p:spPr>
          <a:xfrm>
            <a:off x="3359888" y="3363654"/>
            <a:ext cx="5544634" cy="2207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Contact us: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3"/>
              </a:rPr>
              <a:t>https://i5k.nal.usda.gov/contact</a:t>
            </a: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4"/>
              </a:rPr>
              <a:t>i5k@ars.usda.gov</a:t>
            </a:r>
            <a:endParaRPr lang="en-US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5"/>
              </a:rPr>
              <a:t>Monica.Poelchau@usda.gov</a:t>
            </a:r>
            <a:endParaRPr lang="en-US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6"/>
              </a:rPr>
              <a:t>Christopher.</a:t>
            </a:r>
            <a:r>
              <a:rPr lang="en-US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6"/>
              </a:rPr>
              <a:t>Childers@usda</a:t>
            </a: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hlinkClick r:id="rId6"/>
              </a:rPr>
              <a:t>.gov</a:t>
            </a:r>
            <a:r>
              <a:rPr lang="en-US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70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manual annotation?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review and improvement of an existing gene prediction</a:t>
            </a:r>
          </a:p>
          <a:p>
            <a:r>
              <a:rPr lang="en-US" dirty="0"/>
              <a:t>Draw on external evidence (e.g. RNA-</a:t>
            </a:r>
            <a:r>
              <a:rPr lang="en-US" dirty="0" err="1"/>
              <a:t>Seq</a:t>
            </a:r>
            <a:r>
              <a:rPr lang="en-US" dirty="0"/>
              <a:t>, cDNA, genes from other species) to improve a computationally predicted gene model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63" y="2133861"/>
            <a:ext cx="1308887" cy="616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47" y="3713093"/>
            <a:ext cx="3737103" cy="57640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6699564" y="2750693"/>
            <a:ext cx="1161343" cy="11422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0432" y="2942099"/>
            <a:ext cx="143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Structural annotation </a:t>
            </a:r>
            <a:r>
              <a:rPr lang="en-US" sz="1400" dirty="0"/>
              <a:t>– e.g. modify exons</a:t>
            </a:r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5163823" y="2750693"/>
            <a:ext cx="2697084" cy="1232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45304" y="2750693"/>
            <a:ext cx="1454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Functional annotation </a:t>
            </a:r>
            <a:r>
              <a:rPr lang="en-US" sz="1400" dirty="0"/>
              <a:t>– e.g. add name</a:t>
            </a:r>
          </a:p>
        </p:txBody>
      </p:sp>
    </p:spTree>
    <p:extLst>
      <p:ext uri="{BB962C8B-B14F-4D97-AF65-F5344CB8AC3E}">
        <p14:creationId xmlns:p14="http://schemas.microsoft.com/office/powerpoint/2010/main" val="15803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manually annotate?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“Incorrect annotations poison every experiment that makes use of them </a:t>
            </a:r>
            <a:r>
              <a:rPr lang="is-IS" sz="2400" dirty="0"/>
              <a:t>… </a:t>
            </a:r>
            <a:r>
              <a:rPr lang="en-US" sz="2400" dirty="0"/>
              <a:t>Worse still, the poison spreads because incorrect annotations from one organism are often unknowingly used by other projects to help annotate their own genomes.”</a:t>
            </a:r>
          </a:p>
          <a:p>
            <a:pPr lvl="1"/>
            <a:r>
              <a:rPr lang="en-US" dirty="0" err="1"/>
              <a:t>Yandell</a:t>
            </a:r>
            <a:r>
              <a:rPr lang="en-US" dirty="0"/>
              <a:t> and </a:t>
            </a:r>
            <a:r>
              <a:rPr lang="en-US" dirty="0" err="1"/>
              <a:t>Ence</a:t>
            </a:r>
            <a:r>
              <a:rPr lang="en-US" dirty="0"/>
              <a:t> 2012, </a:t>
            </a:r>
            <a:r>
              <a:rPr lang="ro-RO" dirty="0"/>
              <a:t>doi:10.1038/nrg3174 </a:t>
            </a:r>
            <a:endParaRPr lang="en-US" dirty="0"/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Link gene models to existing literature and ontologies, providing richer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9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process of manual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43103" cy="4333882"/>
          </a:xfrm>
        </p:spPr>
        <p:txBody>
          <a:bodyPr wrap="square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a chromosomal region of interest (e.g. scaffold)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/>
              <a:t>E.g. find sequence of interest from one or several other species, and align against proteins or genome sequence from your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appropriate evidence (tracks in Apollo, or your own files)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Determine whether a feature in your evidence provides a reasonable starting gene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/>
              <a:t>If yes: select and drag the feature to the ‘user-created annotations’ area, creating an initial gene model. If necessary use editing functions to adjust the model.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/>
              <a:t>If not – get in touch with us!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Edit model if necessary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Check your edited gene model for integrity and accuracy by comparing it with available homologs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/>
              <a:t>Verify that the gene model is the best representation of the underlying biology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Repeat steps 1 through 5 as needed to refine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Add annotation details in the “Information Editor”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Name, symbol, other comments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5" name="Rectangle 4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02222" y="5985185"/>
            <a:ext cx="869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Adapted from </a:t>
            </a:r>
            <a:r>
              <a:rPr lang="en-US" sz="1600" dirty="0">
                <a:hlinkClick r:id="rId3"/>
              </a:rPr>
              <a:t>https://www.slideshare.net/MonicaMunozTorres/apollo-workshop-at-ksu-2015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2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annotation: i5k Workspace tools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9" name="Rectangle 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SDA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76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some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70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HSP – High scoring pair in BLAST/BLAT alignments</a:t>
            </a:r>
          </a:p>
          <a:p>
            <a:pPr lvl="1"/>
            <a:r>
              <a:rPr lang="en-US" dirty="0"/>
              <a:t>The ‘Hits’ in an alignment result set</a:t>
            </a:r>
          </a:p>
          <a:p>
            <a:pPr lvl="1"/>
            <a:r>
              <a:rPr lang="en-US" dirty="0"/>
              <a:t>A subsection of a pair of sequences with sufficient score</a:t>
            </a:r>
          </a:p>
          <a:p>
            <a:pPr lvl="1"/>
            <a:r>
              <a:rPr lang="en-US" dirty="0"/>
              <a:t>HSPs can change based on the alignment parameters</a:t>
            </a:r>
          </a:p>
          <a:p>
            <a:r>
              <a:rPr lang="en-US" dirty="0"/>
              <a:t>Five prime end and three prime end </a:t>
            </a:r>
          </a:p>
          <a:p>
            <a:pPr lvl="1"/>
            <a:r>
              <a:rPr lang="en-US" dirty="0"/>
              <a:t>Based on direction of transcription</a:t>
            </a:r>
          </a:p>
          <a:p>
            <a:pPr lvl="1"/>
            <a:r>
              <a:rPr lang="en-US" dirty="0"/>
              <a:t>Initiation site is at the five prime end</a:t>
            </a:r>
          </a:p>
          <a:p>
            <a:pPr lvl="1"/>
            <a:r>
              <a:rPr lang="en-US" dirty="0"/>
              <a:t>Stop codon is at the three prime end</a:t>
            </a:r>
          </a:p>
          <a:p>
            <a:r>
              <a:rPr lang="en-US" dirty="0"/>
              <a:t>In the genome browser, arrowheads indicate direction</a:t>
            </a:r>
          </a:p>
          <a:p>
            <a:pPr lvl="1"/>
            <a:endParaRPr lang="en-US" dirty="0"/>
          </a:p>
        </p:txBody>
      </p:sp>
      <p:pic>
        <p:nvPicPr>
          <p:cNvPr id="4" name="Picture 3" descr="A-catenin_annot_JBrowse_set_tracks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 t="35757" r="38510" b="57060"/>
          <a:stretch/>
        </p:blipFill>
        <p:spPr>
          <a:xfrm>
            <a:off x="2538362" y="5373114"/>
            <a:ext cx="4067529" cy="634932"/>
          </a:xfrm>
          <a:prstGeom prst="rect">
            <a:avLst/>
          </a:prstGeom>
        </p:spPr>
      </p:pic>
      <p:pic>
        <p:nvPicPr>
          <p:cNvPr id="6" name="Picture 5" descr="sample_ge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522"/>
            <a:ext cx="9128535" cy="63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8362" y="5690580"/>
            <a:ext cx="413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                                                                     5’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6180" y="6366656"/>
            <a:ext cx="928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                                                                                                                                                                        3’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6895" y="6409502"/>
            <a:ext cx="9162288" cy="410788"/>
            <a:chOff x="-6895" y="6409502"/>
            <a:chExt cx="9162288" cy="410788"/>
          </a:xfrm>
        </p:grpSpPr>
        <p:sp>
          <p:nvSpPr>
            <p:cNvPr id="9" name="Rectangle 8"/>
            <p:cNvSpPr/>
            <p:nvPr/>
          </p:nvSpPr>
          <p:spPr>
            <a:xfrm>
              <a:off x="-6895" y="6655338"/>
              <a:ext cx="9162288" cy="113849"/>
            </a:xfrm>
            <a:prstGeom prst="rect">
              <a:avLst/>
            </a:prstGeom>
            <a:solidFill>
              <a:srgbClr val="1E3E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SD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42" y="6409502"/>
              <a:ext cx="595885" cy="41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9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38692</TotalTime>
  <Words>2603</Words>
  <Application>Microsoft Macintosh PowerPoint</Application>
  <PresentationFormat>On-screen Show (4:3)</PresentationFormat>
  <Paragraphs>288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Futura Medium</vt:lpstr>
      <vt:lpstr>Office Theme</vt:lpstr>
      <vt:lpstr>Using Apollo at the i5k Workspace@NAL</vt:lpstr>
      <vt:lpstr>Agenda</vt:lpstr>
      <vt:lpstr>Other resources</vt:lpstr>
      <vt:lpstr>Manual annotation general overview</vt:lpstr>
      <vt:lpstr>What is manual annotation?</vt:lpstr>
      <vt:lpstr>Why manually annotate? </vt:lpstr>
      <vt:lpstr>General process of manual annotation</vt:lpstr>
      <vt:lpstr>Manual annotation: i5k Workspace tools</vt:lpstr>
      <vt:lpstr>First, some conventions</vt:lpstr>
      <vt:lpstr>JBrowse and Apollo2 </vt:lpstr>
      <vt:lpstr>Apollo2 – Annotations Panel</vt:lpstr>
      <vt:lpstr>Apollo2 – Ref Sequence Panel</vt:lpstr>
      <vt:lpstr>i5k Workspace BLAST: one way to access Apollo</vt:lpstr>
      <vt:lpstr>i5k Workspace BLAST: one way to access Apollo</vt:lpstr>
      <vt:lpstr>HMMER and Clustal</vt:lpstr>
      <vt:lpstr>Tips and Tricks</vt:lpstr>
      <vt:lpstr>Manual annotation example: preparation</vt:lpstr>
      <vt:lpstr>Annotation Example</vt:lpstr>
      <vt:lpstr>Notes on E. affinis genome/browser</vt:lpstr>
      <vt:lpstr>Available tracks for E. affinis</vt:lpstr>
      <vt:lpstr>Choosing reference proteins: D. melanogaster pepck in UniProt</vt:lpstr>
      <vt:lpstr>Choosing reference proteins: Daphnia pulex Pepck</vt:lpstr>
      <vt:lpstr>Manual annotation live example</vt:lpstr>
      <vt:lpstr>BLAST dmel, dpul proteins against E. affinis proteins https://i5k.nal.usda.gov/training/webapp/blast/  </vt:lpstr>
      <vt:lpstr>Modify E. affinis model sequence in Apollo</vt:lpstr>
      <vt:lpstr>Another approach: BLAST against the genome</vt:lpstr>
      <vt:lpstr>Another approach: BLAST against the genome</vt:lpstr>
      <vt:lpstr>Create annotation in user-created annotations track</vt:lpstr>
      <vt:lpstr>Modify E. affinis model sequence in Apollo</vt:lpstr>
      <vt:lpstr>View available evidence</vt:lpstr>
      <vt:lpstr>Add an exon to the model</vt:lpstr>
      <vt:lpstr>Adjust exon boundary</vt:lpstr>
      <vt:lpstr>Adjust exon boundary</vt:lpstr>
      <vt:lpstr>Evaluate new protein sequence</vt:lpstr>
      <vt:lpstr>Evaluate new protein sequence</vt:lpstr>
      <vt:lpstr>Clustal Results</vt:lpstr>
      <vt:lpstr>Using the Information Editor</vt:lpstr>
      <vt:lpstr>Using the Information Editor</vt:lpstr>
      <vt:lpstr>Checklist for accuracy and integrity</vt:lpstr>
      <vt:lpstr>What happens to my annotation when I’m done? </vt:lpstr>
      <vt:lpstr>I5k Workspace ‘Etiquette’</vt:lpstr>
      <vt:lpstr>Thank you!</vt:lpstr>
    </vt:vector>
  </TitlesOfParts>
  <Company>USDA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Childers</dc:creator>
  <cp:lastModifiedBy>Childers, Christopher</cp:lastModifiedBy>
  <cp:revision>300</cp:revision>
  <cp:lastPrinted>2019-08-20T18:29:57Z</cp:lastPrinted>
  <dcterms:created xsi:type="dcterms:W3CDTF">2014-08-28T14:31:10Z</dcterms:created>
  <dcterms:modified xsi:type="dcterms:W3CDTF">2020-02-18T19:56:30Z</dcterms:modified>
</cp:coreProperties>
</file>